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4"/>
  </p:handoutMasterIdLst>
  <p:sldIdLst>
    <p:sldId id="256" r:id="rId2"/>
    <p:sldId id="258" r:id="rId3"/>
    <p:sldId id="261" r:id="rId4"/>
    <p:sldId id="257" r:id="rId5"/>
    <p:sldId id="260" r:id="rId6"/>
    <p:sldId id="262" r:id="rId7"/>
    <p:sldId id="263" r:id="rId8"/>
    <p:sldId id="268" r:id="rId9"/>
    <p:sldId id="269" r:id="rId10"/>
    <p:sldId id="264" r:id="rId11"/>
    <p:sldId id="259" r:id="rId12"/>
    <p:sldId id="265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C9B81F-C347-4BEF-BFDF-29C42F48304A}" type="datetimeFigureOut">
              <a:rPr lang="en-US" smtClean="0"/>
              <a:pPr/>
              <a:t>11/9/2011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7C9B81F-C347-4BEF-BFDF-29C42F48304A}" type="datetimeFigureOut">
              <a:rPr lang="en-US" smtClean="0"/>
              <a:pPr/>
              <a:t>11/9/2011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0.xml"/><Relationship Id="rId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8000" dirty="0" smtClean="0"/>
              <a:t>    </a:t>
            </a:r>
            <a:r>
              <a:rPr lang="en-US" sz="8000" dirty="0" smtClean="0"/>
              <a:t>Conditionals</a:t>
            </a:r>
            <a:endParaRPr lang="ru-RU" sz="8000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797425"/>
            <a:ext cx="6400800" cy="696913"/>
          </a:xfrm>
        </p:spPr>
        <p:txBody>
          <a:bodyPr>
            <a:normAutofit fontScale="92500"/>
          </a:bodyPr>
          <a:lstStyle/>
          <a:p>
            <a:pPr algn="l"/>
            <a:r>
              <a:rPr lang="ru-RU" sz="3200" dirty="0" smtClean="0"/>
              <a:t>        Условные </a:t>
            </a:r>
            <a:r>
              <a:rPr lang="ru-RU" sz="3200" dirty="0" smtClean="0"/>
              <a:t>предложения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071546"/>
            <a:ext cx="7643812" cy="649287"/>
          </a:xfrm>
        </p:spPr>
        <p:txBody>
          <a:bodyPr/>
          <a:lstStyle/>
          <a:p>
            <a:pPr algn="ctr"/>
            <a:r>
              <a:rPr lang="en-US" dirty="0" smtClean="0"/>
              <a:t>Third conditional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28802"/>
            <a:ext cx="9144000" cy="4071966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I </a:t>
            </a:r>
            <a:r>
              <a:rPr lang="en-US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had had </a:t>
            </a: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free time,</a:t>
            </a:r>
            <a:r>
              <a:rPr lang="en-US" dirty="0" smtClean="0"/>
              <a:t> </a:t>
            </a: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</a:t>
            </a:r>
            <a:r>
              <a:rPr lang="en-US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would have </a:t>
            </a:r>
            <a:r>
              <a:rPr lang="en-US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come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pPr>
              <a:buNone/>
            </a:pPr>
            <a:r>
              <a:rPr lang="ru-RU" dirty="0" smtClean="0"/>
              <a:t>Если </a:t>
            </a:r>
            <a:r>
              <a:rPr lang="ru-RU" u="sng" dirty="0" smtClean="0"/>
              <a:t>бы</a:t>
            </a:r>
            <a:r>
              <a:rPr lang="ru-RU" dirty="0" smtClean="0"/>
              <a:t> у меня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(ВЧЕРА!)</a:t>
            </a:r>
            <a:r>
              <a:rPr lang="ru-RU" dirty="0" smtClean="0"/>
              <a:t> было время - я </a:t>
            </a:r>
            <a:r>
              <a:rPr lang="ru-RU" u="sng" dirty="0" smtClean="0"/>
              <a:t>бы</a:t>
            </a:r>
            <a:r>
              <a:rPr lang="en-US" dirty="0"/>
              <a:t> </a:t>
            </a:r>
            <a:r>
              <a:rPr lang="ru-RU" dirty="0" smtClean="0"/>
              <a:t>пришёл.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1. </a:t>
            </a:r>
            <a:r>
              <a:rPr lang="ru-RU" b="1" dirty="0" smtClean="0"/>
              <a:t> </a:t>
            </a:r>
            <a:r>
              <a:rPr lang="ru-RU" dirty="0" smtClean="0"/>
              <a:t>ВРЕМЯ -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Past </a:t>
            </a:r>
            <a:r>
              <a:rPr lang="ru-RU" dirty="0" smtClean="0"/>
              <a:t>(если бы что-то ПРОИЗОШЛО)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ru-RU" dirty="0" smtClean="0"/>
              <a:t>2. Условие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НЕРЕАЛЬНОЕ</a:t>
            </a:r>
            <a:r>
              <a:rPr lang="ru-RU" dirty="0" smtClean="0"/>
              <a:t> </a:t>
            </a:r>
            <a:r>
              <a:rPr lang="en-US" dirty="0"/>
              <a:t> </a:t>
            </a:r>
            <a:r>
              <a:rPr lang="ru-RU" dirty="0" smtClean="0"/>
              <a:t>(остается только сожалеть)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7158" y="5214950"/>
            <a:ext cx="8429684" cy="523220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 fontAlgn="t"/>
            <a:r>
              <a:rPr lang="en-US" sz="28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If + Past Perfect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, </a:t>
            </a:r>
            <a:r>
              <a:rPr lang="en-US" sz="28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 would/could/might + have+V3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285728"/>
          <a:ext cx="9001155" cy="64922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85360"/>
                <a:gridCol w="959139"/>
                <a:gridCol w="2584657"/>
                <a:gridCol w="2232248"/>
                <a:gridCol w="233975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Тип </a:t>
                      </a:r>
                      <a:r>
                        <a:rPr lang="ru-RU" dirty="0" err="1" smtClean="0">
                          <a:solidFill>
                            <a:srgbClr val="00B0F0"/>
                          </a:solidFill>
                        </a:rPr>
                        <a:t>усло-вия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"БЫ"?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Значение,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время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Формула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57200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0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нет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Речь идет о настоящем, о чем-то, что верно всегда.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If/when</a:t>
                      </a:r>
                      <a:r>
                        <a:rPr lang="en-US" baseline="0" dirty="0" smtClean="0">
                          <a:solidFill>
                            <a:srgbClr val="00B0F0"/>
                          </a:solidFill>
                        </a:rPr>
                        <a:t> + Present Simple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Present Simple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  <a:tr h="457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If you </a:t>
                      </a:r>
                      <a:r>
                        <a:rPr lang="en-US" i="1" dirty="0" smtClean="0">
                          <a:solidFill>
                            <a:srgbClr val="00B0F0"/>
                          </a:solidFill>
                        </a:rPr>
                        <a:t>drop</a:t>
                      </a: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 an egg,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it </a:t>
                      </a:r>
                      <a:r>
                        <a:rPr lang="en-US" i="1" dirty="0" smtClean="0">
                          <a:solidFill>
                            <a:srgbClr val="00B0F0"/>
                          </a:solidFill>
                        </a:rPr>
                        <a:t>breaks</a:t>
                      </a: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.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  <a:tr h="594360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нет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Ситуация реальна или возможна в настоящем или будущем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If</a:t>
                      </a:r>
                      <a:r>
                        <a:rPr lang="en-US" baseline="0" dirty="0" smtClean="0">
                          <a:solidFill>
                            <a:srgbClr val="00B0F0"/>
                          </a:solidFill>
                        </a:rPr>
                        <a:t> + Present Simple</a:t>
                      </a:r>
                      <a:endParaRPr lang="ru-RU" dirty="0" smtClean="0">
                        <a:solidFill>
                          <a:srgbClr val="00B0F0"/>
                        </a:solidFill>
                      </a:endParaRPr>
                    </a:p>
                    <a:p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Future Simple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  <a:tr h="5943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If it </a:t>
                      </a:r>
                      <a:r>
                        <a:rPr lang="en-US" i="1" dirty="0" smtClean="0">
                          <a:solidFill>
                            <a:srgbClr val="00B0F0"/>
                          </a:solidFill>
                        </a:rPr>
                        <a:t>rains</a:t>
                      </a: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 tomorrow,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we </a:t>
                      </a:r>
                      <a:r>
                        <a:rPr lang="en-US" i="1" dirty="0" smtClean="0">
                          <a:solidFill>
                            <a:srgbClr val="00B0F0"/>
                          </a:solidFill>
                        </a:rPr>
                        <a:t>won’t </a:t>
                      </a:r>
                      <a:r>
                        <a:rPr lang="en-US" i="1" dirty="0" smtClean="0">
                          <a:solidFill>
                            <a:srgbClr val="00B0F0"/>
                          </a:solidFill>
                        </a:rPr>
                        <a:t>go</a:t>
                      </a:r>
                      <a:r>
                        <a:rPr lang="ru-RU" i="1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en-US" i="1" dirty="0" smtClean="0">
                          <a:solidFill>
                            <a:srgbClr val="00B0F0"/>
                          </a:solidFill>
                        </a:rPr>
                        <a:t>to</a:t>
                      </a:r>
                      <a:r>
                        <a:rPr lang="en-US" i="1" baseline="0" dirty="0" smtClean="0">
                          <a:solidFill>
                            <a:srgbClr val="00B0F0"/>
                          </a:solidFill>
                        </a:rPr>
                        <a:t> the forest</a:t>
                      </a: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.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  <a:tr h="594360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2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да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Нереальное,</a:t>
                      </a:r>
                      <a:r>
                        <a:rPr lang="ru-RU" baseline="0" dirty="0" smtClean="0">
                          <a:solidFill>
                            <a:srgbClr val="00B0F0"/>
                          </a:solidFill>
                        </a:rPr>
                        <a:t> трудновыполнимое условие в настоящем или будущем.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If + Past Simple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would/could/might </a:t>
                      </a: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+ Infinitive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  <a:tr h="5943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If it </a:t>
                      </a:r>
                      <a:r>
                        <a:rPr lang="en-US" i="1" dirty="0" smtClean="0">
                          <a:solidFill>
                            <a:srgbClr val="00B0F0"/>
                          </a:solidFill>
                        </a:rPr>
                        <a:t>didn’t rain</a:t>
                      </a: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,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We </a:t>
                      </a:r>
                      <a:r>
                        <a:rPr lang="en-US" i="1" dirty="0" smtClean="0">
                          <a:solidFill>
                            <a:srgbClr val="00B0F0"/>
                          </a:solidFill>
                        </a:rPr>
                        <a:t>should/could go </a:t>
                      </a: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out.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  <a:tr h="320040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3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да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B0F0"/>
                          </a:solidFill>
                        </a:rPr>
                        <a:t>Ситуация нереальна – речь идет о прошлом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If + Past Perfect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would/could/might + have+V</a:t>
                      </a:r>
                      <a:r>
                        <a:rPr lang="en-US" sz="1100" dirty="0" smtClean="0">
                          <a:solidFill>
                            <a:srgbClr val="00B0F0"/>
                          </a:solidFill>
                        </a:rPr>
                        <a:t>3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  <a:tr h="32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If it </a:t>
                      </a:r>
                      <a:r>
                        <a:rPr lang="en-US" i="1" dirty="0" smtClean="0">
                          <a:solidFill>
                            <a:srgbClr val="00B0F0"/>
                          </a:solidFill>
                        </a:rPr>
                        <a:t>hadn’t rained </a:t>
                      </a: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yesterday,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We </a:t>
                      </a:r>
                      <a:r>
                        <a:rPr lang="en-US" i="1" dirty="0" smtClean="0">
                          <a:solidFill>
                            <a:srgbClr val="00B0F0"/>
                          </a:solidFill>
                        </a:rPr>
                        <a:t>should have gone</a:t>
                      </a:r>
                      <a:r>
                        <a:rPr lang="en-US" dirty="0" smtClean="0">
                          <a:solidFill>
                            <a:srgbClr val="00B0F0"/>
                          </a:solidFill>
                        </a:rPr>
                        <a:t> out.</a:t>
                      </a:r>
                      <a:endParaRPr lang="ru-RU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643812" cy="64928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Wishes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642919"/>
          <a:ext cx="8572560" cy="61264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57256"/>
                <a:gridCol w="2357454"/>
                <a:gridCol w="3143272"/>
                <a:gridCol w="2214578"/>
              </a:tblGrid>
              <a:tr h="353811">
                <a:tc rowSpan="4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I wish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Verb form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168060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+Past Simple/Past Progressive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I wish I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were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at sea now.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Как бы мне хотелось сейчас 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быть</a:t>
                      </a: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 на море.</a:t>
                      </a: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Как жаль, что я сейчас не на море.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70C0"/>
                          </a:solidFill>
                        </a:rPr>
                        <a:t>C</a:t>
                      </a:r>
                      <a:r>
                        <a:rPr lang="ru-RU" b="0" dirty="0" smtClean="0">
                          <a:solidFill>
                            <a:srgbClr val="0070C0"/>
                          </a:solidFill>
                        </a:rPr>
                        <a:t>ожаление о чем-то, что совсем не такое, как нам хотелось бы. </a:t>
                      </a:r>
                      <a:r>
                        <a:rPr lang="en-US" b="0" dirty="0" smtClean="0">
                          <a:solidFill>
                            <a:srgbClr val="0070C0"/>
                          </a:solidFill>
                        </a:rPr>
                        <a:t>(</a:t>
                      </a: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относится к настоящему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)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141524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+Past Perfect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I wish I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had bought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that nice dress.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Жаль, что я 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не купила</a:t>
                      </a: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 то красивое платье.</a:t>
                      </a:r>
                    </a:p>
                    <a:p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0070C0"/>
                          </a:solidFill>
                        </a:rPr>
                        <a:t>Сожаление о чем-то в прошлом</a:t>
                      </a:r>
                      <a:endParaRPr lang="ru-RU" b="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226538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baseline="0" dirty="0" smtClean="0">
                          <a:solidFill>
                            <a:srgbClr val="0070C0"/>
                          </a:solidFill>
                        </a:rPr>
                        <a:t>    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   </a:t>
                      </a: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                     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+</a:t>
                      </a:r>
                      <a:r>
                        <a:rPr lang="en-US" dirty="0" err="1" smtClean="0">
                          <a:solidFill>
                            <a:srgbClr val="0070C0"/>
                          </a:solidFill>
                        </a:rPr>
                        <a:t>would+Infinitive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I wish he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would come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dirty="0" smtClean="0">
                          <a:solidFill>
                            <a:srgbClr val="0070C0"/>
                          </a:solidFill>
                        </a:rPr>
                        <a:t>to the party tomorrow.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Как бы мне хотелось, чтобы он 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прише</a:t>
                      </a:r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л на вечеринку завтра.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0070C0"/>
                          </a:solidFill>
                        </a:rPr>
                        <a:t>Мы</a:t>
                      </a:r>
                      <a:r>
                        <a:rPr lang="ru-RU" b="0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ru-RU" b="0" dirty="0" smtClean="0">
                          <a:solidFill>
                            <a:srgbClr val="0070C0"/>
                          </a:solidFill>
                        </a:rPr>
                        <a:t>хотим, чтобы что-то случилось или изменилось. Обычно говорящий не ожидает, что это произойдет.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Улыбающееся лицо 4"/>
          <p:cNvSpPr/>
          <p:nvPr/>
        </p:nvSpPr>
        <p:spPr>
          <a:xfrm>
            <a:off x="1357290" y="4500570"/>
            <a:ext cx="357190" cy="357190"/>
          </a:xfrm>
          <a:prstGeom prst="smileyFac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85860"/>
            <a:ext cx="8501122" cy="1277955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Как </a:t>
            </a:r>
            <a:r>
              <a:rPr lang="ru-RU" sz="2800" dirty="0" smtClean="0">
                <a:solidFill>
                  <a:srgbClr val="FF0000"/>
                </a:solidFill>
              </a:rPr>
              <a:t>только вы начали предложение со слова </a:t>
            </a:r>
            <a:r>
              <a:rPr lang="ru-RU" sz="2800" dirty="0" smtClean="0">
                <a:solidFill>
                  <a:schemeClr val="tx1"/>
                </a:solidFill>
              </a:rPr>
              <a:t>IF</a:t>
            </a:r>
            <a:r>
              <a:rPr lang="ru-RU" sz="2800" dirty="0" smtClean="0">
                <a:solidFill>
                  <a:srgbClr val="FF0000"/>
                </a:solidFill>
              </a:rPr>
              <a:t>, вы должны проделать две мыслительные операции: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786058"/>
            <a:ext cx="8115328" cy="424815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определить, </a:t>
            </a:r>
            <a:r>
              <a:rPr lang="ru-RU" dirty="0" smtClean="0"/>
              <a:t>какое имеется в виду условие: реальное  </a:t>
            </a:r>
            <a:r>
              <a:rPr lang="ru-RU" dirty="0" smtClean="0"/>
              <a:t>или нереальное - есть в предложении слово </a:t>
            </a:r>
            <a:r>
              <a:rPr lang="ru-RU" dirty="0" smtClean="0"/>
              <a:t>«</a:t>
            </a:r>
            <a:r>
              <a:rPr lang="ru-RU" b="1" dirty="0" smtClean="0"/>
              <a:t>бы</a:t>
            </a:r>
            <a:r>
              <a:rPr lang="ru-RU" dirty="0" smtClean="0"/>
              <a:t>»(нереальное)</a:t>
            </a:r>
            <a:r>
              <a:rPr lang="ru-RU" dirty="0" smtClean="0"/>
              <a:t> </a:t>
            </a:r>
            <a:r>
              <a:rPr lang="ru-RU" dirty="0" smtClean="0"/>
              <a:t>или </a:t>
            </a:r>
            <a:r>
              <a:rPr lang="ru-RU" dirty="0" smtClean="0"/>
              <a:t>нет (реальное)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определить, к какому времени по смыслу (настоящему, будущему или прошедшему) относится ваше предложение.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643812" cy="64928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186766" cy="5168914"/>
          </a:xfrm>
        </p:spPr>
        <p:txBody>
          <a:bodyPr/>
          <a:lstStyle/>
          <a:p>
            <a:r>
              <a:rPr lang="ru-RU" sz="2400" dirty="0" smtClean="0"/>
              <a:t>Если </a:t>
            </a:r>
            <a:r>
              <a:rPr lang="ru-RU" sz="2400" dirty="0" smtClean="0"/>
              <a:t>ты не придешь завтра, я тоже не приду. </a:t>
            </a:r>
          </a:p>
          <a:p>
            <a:r>
              <a:rPr lang="ru-RU" sz="2400" dirty="0" smtClean="0"/>
              <a:t>Если бы у меня не было мобильного телефона, жизнь была бы трудной. </a:t>
            </a:r>
          </a:p>
          <a:p>
            <a:r>
              <a:rPr lang="ru-RU" sz="2400" dirty="0" smtClean="0"/>
              <a:t>Если бы я пришел на пять минут позже, я бы опоздал на поезд. </a:t>
            </a:r>
          </a:p>
          <a:p>
            <a:r>
              <a:rPr lang="ru-RU" sz="2400" dirty="0" smtClean="0"/>
              <a:t>Если </a:t>
            </a:r>
            <a:r>
              <a:rPr lang="ru-RU" sz="2400" dirty="0" smtClean="0"/>
              <a:t>будет много рябины</a:t>
            </a:r>
            <a:r>
              <a:rPr lang="ru-RU" sz="2400" dirty="0" smtClean="0"/>
              <a:t>, то зимой будет много снега.</a:t>
            </a:r>
            <a:endParaRPr lang="ru-RU" sz="2400" dirty="0" smtClean="0"/>
          </a:p>
          <a:p>
            <a:r>
              <a:rPr lang="ru-RU" sz="2400" dirty="0" smtClean="0"/>
              <a:t>Я позвоню тебе, если ты оставишь мне свой номер телефона. </a:t>
            </a:r>
          </a:p>
          <a:p>
            <a:r>
              <a:rPr lang="ru-RU" sz="2400" dirty="0" smtClean="0"/>
              <a:t>Если бы я был на твоем месте, я бы срочно купил себе новую машину</a:t>
            </a:r>
          </a:p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Типы условных предложений</a:t>
            </a:r>
            <a:endParaRPr lang="ru-RU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700808"/>
            <a:ext cx="7643812" cy="424815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0.   </a:t>
            </a:r>
            <a:r>
              <a:rPr lang="en-US" dirty="0" smtClean="0">
                <a:hlinkClick r:id="rId2" action="ppaction://hlinksldjump"/>
              </a:rPr>
              <a:t>Zero conditional </a:t>
            </a:r>
            <a:r>
              <a:rPr lang="en-US" dirty="0" smtClean="0"/>
              <a:t>(</a:t>
            </a:r>
            <a:r>
              <a:rPr lang="ru-RU" dirty="0" smtClean="0"/>
              <a:t>нулевой тип условия) 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 smtClean="0">
                <a:hlinkClick r:id="rId3" action="ppaction://hlinksldjump"/>
              </a:rPr>
              <a:t>First conditional </a:t>
            </a:r>
            <a:r>
              <a:rPr lang="en-US" dirty="0" smtClean="0"/>
              <a:t>(</a:t>
            </a:r>
            <a:r>
              <a:rPr lang="ru-RU" dirty="0" smtClean="0"/>
              <a:t>первый тип условия) 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 smtClean="0">
                <a:hlinkClick r:id="rId4" action="ppaction://hlinksldjump"/>
              </a:rPr>
              <a:t>Second conditional </a:t>
            </a:r>
            <a:r>
              <a:rPr lang="en-US" dirty="0" smtClean="0"/>
              <a:t>(</a:t>
            </a:r>
            <a:r>
              <a:rPr lang="ru-RU" dirty="0" smtClean="0"/>
              <a:t>второй тип условия) 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 smtClean="0">
                <a:hlinkClick r:id="rId5" action="ppaction://hlinksldjump"/>
              </a:rPr>
              <a:t>Third conditional </a:t>
            </a:r>
            <a:r>
              <a:rPr lang="en-US" dirty="0" smtClean="0"/>
              <a:t>(</a:t>
            </a:r>
            <a:r>
              <a:rPr lang="ru-RU" dirty="0" smtClean="0"/>
              <a:t>третий тип условия)</a:t>
            </a:r>
          </a:p>
          <a:p>
            <a:pPr marL="571500" indent="-571500"/>
            <a:r>
              <a:rPr lang="en-US" dirty="0" smtClean="0">
                <a:hlinkClick r:id="rId6" action="ppaction://hlinksldjump"/>
              </a:rPr>
              <a:t>Wishes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000108"/>
            <a:ext cx="7643812" cy="64928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/>
              <a:t>Zero conditional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28802"/>
            <a:ext cx="8929718" cy="2643206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If I </a:t>
            </a:r>
            <a:r>
              <a:rPr lang="en-US" sz="3200" i="1" u="sng" dirty="0" smtClean="0"/>
              <a:t>miss</a:t>
            </a:r>
            <a:r>
              <a:rPr lang="en-US" sz="3200" dirty="0" smtClean="0"/>
              <a:t> the 8 o'clock bus, I </a:t>
            </a:r>
            <a:r>
              <a:rPr lang="en-US" sz="3200" i="1" u="sng" dirty="0" smtClean="0"/>
              <a:t>am late </a:t>
            </a:r>
            <a:r>
              <a:rPr lang="en-US" sz="3200" dirty="0" smtClean="0"/>
              <a:t>for work.</a:t>
            </a:r>
            <a:endParaRPr lang="en-US" sz="3200" dirty="0"/>
          </a:p>
          <a:p>
            <a:r>
              <a:rPr lang="en-US" sz="3200" dirty="0" smtClean="0"/>
              <a:t>If people </a:t>
            </a:r>
            <a:r>
              <a:rPr lang="en-US" sz="3200" i="1" u="sng" dirty="0" smtClean="0"/>
              <a:t>don't eat</a:t>
            </a:r>
            <a:r>
              <a:rPr lang="en-US" sz="3200" dirty="0" smtClean="0"/>
              <a:t>, they </a:t>
            </a:r>
            <a:r>
              <a:rPr lang="en-US" sz="3200" i="1" u="sng" dirty="0" smtClean="0"/>
              <a:t>get</a:t>
            </a:r>
            <a:r>
              <a:rPr lang="en-US" sz="3200" dirty="0" smtClean="0"/>
              <a:t> hungry.</a:t>
            </a:r>
          </a:p>
          <a:p>
            <a:r>
              <a:rPr lang="en-US" sz="3200" dirty="0" smtClean="0"/>
              <a:t>My boss </a:t>
            </a:r>
            <a:r>
              <a:rPr lang="en-US" sz="3200" i="1" u="sng" dirty="0" smtClean="0"/>
              <a:t>gets</a:t>
            </a:r>
            <a:r>
              <a:rPr lang="en-US" sz="3200" dirty="0" smtClean="0"/>
              <a:t> angry if I </a:t>
            </a:r>
            <a:r>
              <a:rPr lang="en-US" sz="3200" i="1" u="sng" dirty="0" smtClean="0"/>
              <a:t>am late </a:t>
            </a:r>
            <a:r>
              <a:rPr lang="en-US" sz="3200" dirty="0" smtClean="0"/>
              <a:t>for work.</a:t>
            </a:r>
          </a:p>
          <a:p>
            <a:r>
              <a:rPr lang="en-US" sz="3200" i="1" u="sng" dirty="0" smtClean="0"/>
              <a:t>Does</a:t>
            </a:r>
            <a:r>
              <a:rPr lang="en-US" sz="3200" dirty="0" smtClean="0"/>
              <a:t> ice </a:t>
            </a:r>
            <a:r>
              <a:rPr lang="en-US" sz="3200" i="1" u="sng" dirty="0" smtClean="0"/>
              <a:t>melt</a:t>
            </a:r>
            <a:r>
              <a:rPr lang="en-US" sz="3200" dirty="0" smtClean="0"/>
              <a:t> if you </a:t>
            </a:r>
            <a:r>
              <a:rPr lang="en-US" sz="3200" i="1" u="sng" dirty="0" smtClean="0"/>
              <a:t>heat</a:t>
            </a:r>
            <a:r>
              <a:rPr lang="en-US" sz="3200" dirty="0" smtClean="0"/>
              <a:t> it?</a:t>
            </a:r>
            <a:endParaRPr lang="ru-RU" sz="3200" dirty="0" smtClean="0"/>
          </a:p>
          <a:p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642910" y="4786322"/>
            <a:ext cx="7715304" cy="523220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fontAlgn="t"/>
            <a:r>
              <a:rPr lang="en-US" sz="2800" b="1" dirty="0" smtClean="0">
                <a:solidFill>
                  <a:srgbClr val="FFFF00"/>
                </a:solidFill>
              </a:rPr>
              <a:t>If/when + Present Simple</a:t>
            </a:r>
            <a:r>
              <a:rPr lang="ru-RU" sz="2800" b="1" dirty="0" smtClean="0">
                <a:solidFill>
                  <a:srgbClr val="FFFF00"/>
                </a:solidFill>
              </a:rPr>
              <a:t>, </a:t>
            </a:r>
            <a:r>
              <a:rPr lang="en-US" sz="2800" b="1" dirty="0" smtClean="0">
                <a:solidFill>
                  <a:srgbClr val="FFFF00"/>
                </a:solidFill>
              </a:rPr>
              <a:t>    Present Simple.</a:t>
            </a:r>
            <a:endParaRPr lang="ru-RU" sz="2800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428604"/>
            <a:ext cx="7643812" cy="649287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First conditional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786842" cy="350046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ru-RU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have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free time,</a:t>
            </a:r>
            <a:r>
              <a:rPr lang="ru-RU" dirty="0" smtClean="0"/>
              <a:t>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</a:t>
            </a:r>
            <a:r>
              <a:rPr lang="ru-RU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will</a:t>
            </a:r>
            <a:r>
              <a:rPr lang="ru-RU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come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Если у меня </a:t>
            </a:r>
            <a:r>
              <a:rPr lang="ru-RU" u="sng" dirty="0" smtClean="0"/>
              <a:t>будет</a:t>
            </a:r>
            <a:r>
              <a:rPr lang="ru-RU" dirty="0" smtClean="0"/>
              <a:t> время - я приду.</a:t>
            </a: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ru-RU" dirty="0" smtClean="0"/>
              <a:t>ВРЕМЯ - </a:t>
            </a:r>
            <a:r>
              <a:rPr lang="ru-RU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Future</a:t>
            </a:r>
            <a:r>
              <a:rPr lang="ru-RU" dirty="0" smtClean="0"/>
              <a:t> (ставлю условие, касающееся будущего)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ru-RU" dirty="0" smtClean="0"/>
              <a:t> Условие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РЕАЛЬНОЕ</a:t>
            </a:r>
            <a:r>
              <a:rPr lang="ru-RU" dirty="0" smtClean="0"/>
              <a:t>.</a:t>
            </a:r>
          </a:p>
          <a:p>
            <a:pPr marL="514350" indent="-51435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en-US" dirty="0" smtClean="0"/>
          </a:p>
          <a:p>
            <a:pPr marL="514350" indent="-514350"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57224" y="4572008"/>
            <a:ext cx="6929486" cy="523220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fontAlgn="auto"/>
            <a:r>
              <a:rPr lang="en-US" sz="2800" dirty="0" smtClean="0">
                <a:solidFill>
                  <a:srgbClr val="FFFF00"/>
                </a:solidFill>
              </a:rPr>
              <a:t>If + Present Simple</a:t>
            </a:r>
            <a:r>
              <a:rPr lang="ru-RU" sz="2800" dirty="0" smtClean="0">
                <a:solidFill>
                  <a:srgbClr val="FFFF00"/>
                </a:solidFill>
              </a:rPr>
              <a:t>, </a:t>
            </a:r>
            <a:r>
              <a:rPr lang="en-US" sz="2800" dirty="0" smtClean="0">
                <a:solidFill>
                  <a:srgbClr val="FFFF00"/>
                </a:solidFill>
              </a:rPr>
              <a:t>   Future Simple</a:t>
            </a:r>
            <a:r>
              <a:rPr lang="ru-RU" sz="2800" dirty="0" smtClean="0">
                <a:solidFill>
                  <a:srgbClr val="FFFF00"/>
                </a:solidFill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928670"/>
            <a:ext cx="7643812" cy="649287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Second conditional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28802"/>
            <a:ext cx="8358246" cy="3143272"/>
          </a:xfrm>
        </p:spPr>
        <p:txBody>
          <a:bodyPr>
            <a:normAutofit fontScale="925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I </a:t>
            </a:r>
            <a:r>
              <a:rPr lang="en-US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had</a:t>
            </a:r>
            <a:r>
              <a:rPr lang="en-US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free time,</a:t>
            </a:r>
            <a:r>
              <a:rPr lang="en-US" dirty="0" smtClean="0"/>
              <a:t> </a:t>
            </a:r>
            <a:r>
              <a:rPr lang="en-US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</a:t>
            </a:r>
            <a:r>
              <a:rPr lang="en-US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would come</a:t>
            </a:r>
            <a:r>
              <a:rPr lang="en-US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 Если </a:t>
            </a:r>
            <a:r>
              <a:rPr lang="ru-RU" b="1" u="sng" dirty="0" smtClean="0"/>
              <a:t>бы</a:t>
            </a:r>
            <a:r>
              <a:rPr lang="ru-RU" dirty="0" smtClean="0"/>
              <a:t> у меня </a:t>
            </a:r>
            <a:r>
              <a:rPr lang="ru-RU" u="sng" dirty="0" smtClean="0"/>
              <a:t>было время</a:t>
            </a:r>
            <a:r>
              <a:rPr lang="ru-RU" dirty="0" smtClean="0"/>
              <a:t> - </a:t>
            </a:r>
            <a:r>
              <a:rPr lang="ru-RU" u="sng" dirty="0" smtClean="0"/>
              <a:t>я </a:t>
            </a:r>
            <a:r>
              <a:rPr lang="ru-RU" b="1" u="sng" dirty="0" smtClean="0"/>
              <a:t>бы</a:t>
            </a:r>
            <a:r>
              <a:rPr lang="ru-RU" u="sng" dirty="0" smtClean="0"/>
              <a:t> пришёл</a:t>
            </a:r>
            <a:r>
              <a:rPr lang="ru-RU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1. ВРЕМЯ </a:t>
            </a:r>
            <a:r>
              <a:rPr lang="ru-RU" dirty="0" smtClean="0"/>
              <a:t>– </a:t>
            </a:r>
            <a:r>
              <a:rPr lang="ru-RU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Future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Present</a:t>
            </a:r>
            <a:r>
              <a:rPr lang="ru-RU" dirty="0" smtClean="0"/>
              <a:t> </a:t>
            </a:r>
            <a:r>
              <a:rPr lang="ru-RU" dirty="0" smtClean="0"/>
              <a:t>(ставлю условие, касающееся </a:t>
            </a:r>
            <a:r>
              <a:rPr lang="ru-RU" dirty="0" smtClean="0"/>
              <a:t>будущего</a:t>
            </a:r>
            <a:r>
              <a:rPr lang="en-US" dirty="0" smtClean="0"/>
              <a:t> </a:t>
            </a:r>
            <a:r>
              <a:rPr lang="ru-RU" dirty="0" smtClean="0"/>
              <a:t>или настоящего)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Но:    </a:t>
            </a:r>
            <a:r>
              <a:rPr lang="ru-RU" dirty="0" smtClean="0"/>
              <a:t>у</a:t>
            </a:r>
            <a:r>
              <a:rPr lang="ru-RU" dirty="0" smtClean="0"/>
              <a:t>словие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НЕРЕАЛЬНОЕ</a:t>
            </a:r>
            <a:r>
              <a:rPr lang="ru-RU" dirty="0" smtClean="0"/>
              <a:t>.("БЫ")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5301208"/>
            <a:ext cx="8463884" cy="523220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fontAlgn="t">
              <a:buNone/>
            </a:pPr>
            <a:r>
              <a:rPr lang="en-US" sz="2800" dirty="0" smtClean="0">
                <a:solidFill>
                  <a:srgbClr val="FFFF00"/>
                </a:solidFill>
              </a:rPr>
              <a:t>If + Past Simple</a:t>
            </a:r>
            <a:r>
              <a:rPr lang="ru-RU" sz="2800" dirty="0" smtClean="0">
                <a:solidFill>
                  <a:srgbClr val="FFFF00"/>
                </a:solidFill>
              </a:rPr>
              <a:t> , </a:t>
            </a:r>
            <a:r>
              <a:rPr lang="en-US" sz="2800" dirty="0" smtClean="0">
                <a:solidFill>
                  <a:srgbClr val="FFFF00"/>
                </a:solidFill>
              </a:rPr>
              <a:t> would/could/might + Infinitive</a:t>
            </a:r>
            <a:endParaRPr lang="ru-RU" sz="28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214422"/>
            <a:ext cx="7643812" cy="64928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СУММИРУЕМ: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071678"/>
            <a:ext cx="7643812" cy="424815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ru-RU" dirty="0" smtClean="0"/>
              <a:t>I </a:t>
            </a:r>
            <a:r>
              <a:rPr lang="ru-RU" dirty="0" smtClean="0"/>
              <a:t>тип- </a:t>
            </a:r>
            <a:r>
              <a:rPr lang="ru-RU" dirty="0" smtClean="0"/>
              <a:t>реальное условие – </a:t>
            </a:r>
            <a:endParaRPr lang="en-US" dirty="0" smtClean="0"/>
          </a:p>
          <a:p>
            <a:pPr algn="ctr">
              <a:buNone/>
            </a:pPr>
            <a:r>
              <a:rPr lang="ru-RU" dirty="0" err="1" smtClean="0"/>
              <a:t>Present</a:t>
            </a:r>
            <a:r>
              <a:rPr lang="ru-RU" dirty="0" smtClean="0"/>
              <a:t> Simple </a:t>
            </a:r>
            <a:r>
              <a:rPr lang="en-US" dirty="0" smtClean="0"/>
              <a:t>+</a:t>
            </a:r>
            <a:r>
              <a:rPr lang="en-US" dirty="0"/>
              <a:t> </a:t>
            </a:r>
            <a:r>
              <a:rPr lang="en-US" dirty="0" smtClean="0"/>
              <a:t>“</a:t>
            </a:r>
            <a:r>
              <a:rPr lang="ru-RU" dirty="0" err="1" smtClean="0"/>
              <a:t>will</a:t>
            </a:r>
            <a:r>
              <a:rPr lang="ru-RU" dirty="0" smtClean="0"/>
              <a:t> </a:t>
            </a:r>
            <a:r>
              <a:rPr lang="en-US" dirty="0" smtClean="0"/>
              <a:t>“</a:t>
            </a:r>
            <a:endParaRPr lang="ru-RU" dirty="0" smtClean="0"/>
          </a:p>
          <a:p>
            <a:pPr algn="ctr">
              <a:buNone/>
            </a:pPr>
            <a:r>
              <a:rPr lang="en-US" dirty="0" smtClean="0"/>
              <a:t>IF I </a:t>
            </a:r>
            <a:r>
              <a:rPr lang="en-US" dirty="0" smtClean="0">
                <a:solidFill>
                  <a:srgbClr val="FF0000"/>
                </a:solidFill>
              </a:rPr>
              <a:t>have</a:t>
            </a:r>
            <a:r>
              <a:rPr lang="en-US" dirty="0" smtClean="0"/>
              <a:t> time, I </a:t>
            </a:r>
            <a:r>
              <a:rPr lang="en-US" dirty="0" smtClean="0">
                <a:solidFill>
                  <a:srgbClr val="FF0000"/>
                </a:solidFill>
              </a:rPr>
              <a:t>will </a:t>
            </a:r>
            <a:r>
              <a:rPr lang="en-US" dirty="0" smtClean="0"/>
              <a:t>help you.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II</a:t>
            </a:r>
            <a:r>
              <a:rPr lang="en-US" dirty="0" smtClean="0"/>
              <a:t> </a:t>
            </a:r>
            <a:r>
              <a:rPr lang="ru-RU" dirty="0" smtClean="0"/>
              <a:t>тип </a:t>
            </a:r>
            <a:r>
              <a:rPr lang="ru-RU" dirty="0" smtClean="0"/>
              <a:t>- нереальное условие</a:t>
            </a:r>
            <a:endParaRPr lang="en-US" dirty="0" smtClean="0"/>
          </a:p>
          <a:p>
            <a:pPr algn="ctr">
              <a:buNone/>
            </a:pPr>
            <a:r>
              <a:rPr lang="ru-RU" dirty="0" smtClean="0"/>
              <a:t>Past Simple </a:t>
            </a:r>
            <a:r>
              <a:rPr lang="en-US" dirty="0" smtClean="0"/>
              <a:t>+</a:t>
            </a:r>
            <a:r>
              <a:rPr lang="ru-RU" dirty="0" smtClean="0"/>
              <a:t>"</a:t>
            </a:r>
            <a:r>
              <a:rPr lang="ru-RU" dirty="0" err="1" smtClean="0"/>
              <a:t>would</a:t>
            </a:r>
            <a:r>
              <a:rPr lang="ru-RU" dirty="0" smtClean="0"/>
              <a:t>«</a:t>
            </a:r>
          </a:p>
          <a:p>
            <a:pPr algn="ctr">
              <a:buNone/>
            </a:pPr>
            <a:r>
              <a:rPr lang="en-US" dirty="0" smtClean="0"/>
              <a:t>If I </a:t>
            </a:r>
            <a:r>
              <a:rPr lang="en-US" dirty="0" smtClean="0">
                <a:solidFill>
                  <a:srgbClr val="FF0000"/>
                </a:solidFill>
              </a:rPr>
              <a:t>had</a:t>
            </a:r>
            <a:r>
              <a:rPr lang="en-US" dirty="0" smtClean="0"/>
              <a:t> time, I </a:t>
            </a:r>
            <a:r>
              <a:rPr lang="en-US" dirty="0" smtClean="0">
                <a:solidFill>
                  <a:srgbClr val="FF0000"/>
                </a:solidFill>
              </a:rPr>
              <a:t>would</a:t>
            </a:r>
            <a:r>
              <a:rPr lang="en-US" dirty="0" smtClean="0"/>
              <a:t> help you.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142852"/>
            <a:ext cx="7643812" cy="649287"/>
          </a:xfrm>
        </p:spPr>
        <p:txBody>
          <a:bodyPr/>
          <a:lstStyle/>
          <a:p>
            <a:r>
              <a:rPr lang="ru-RU" dirty="0" smtClean="0"/>
              <a:t>Сравним: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857232"/>
            <a:ext cx="7643812" cy="55721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become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president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ru-RU" sz="2400" dirty="0" smtClean="0"/>
              <a:t> 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salaries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Если я стану президентом, я увеличу зарплаты.</a:t>
            </a:r>
          </a:p>
          <a:p>
            <a:pPr>
              <a:buNone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Говорит </a:t>
            </a:r>
            <a:r>
              <a:rPr lang="ru-RU" sz="2400" u="sng" dirty="0" smtClean="0"/>
              <a:t>официальный кандидат</a:t>
            </a:r>
            <a:r>
              <a:rPr lang="ru-RU" sz="2400" dirty="0" smtClean="0"/>
              <a:t> в президенты. Для него существует РЕАЛЬНАЯ вероятность стать президентом.  </a:t>
            </a:r>
            <a:br>
              <a:rPr lang="ru-RU" sz="2400" dirty="0" smtClean="0"/>
            </a:br>
            <a:endParaRPr lang="ru-RU" sz="2400" dirty="0" smtClean="0"/>
          </a:p>
          <a:p>
            <a:pPr>
              <a:buNone/>
            </a:pP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ru-RU" sz="2400" u="sng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became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president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ru-RU" sz="2400" dirty="0" smtClean="0"/>
              <a:t> 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</a:t>
            </a:r>
            <a:r>
              <a:rPr lang="ru-RU" sz="2400" u="sng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would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salaries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Если бы я стал президентом, я бы увеличил</a:t>
            </a:r>
            <a:r>
              <a:rPr lang="en-US" sz="2400" dirty="0" smtClean="0"/>
              <a:t> </a:t>
            </a:r>
            <a:r>
              <a:rPr lang="ru-RU" sz="2400" dirty="0" smtClean="0"/>
              <a:t>зарплаты.</a:t>
            </a:r>
            <a:endParaRPr lang="en-US" sz="2400" dirty="0" smtClean="0"/>
          </a:p>
          <a:p>
            <a:pPr>
              <a:buNone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Говорит </a:t>
            </a:r>
            <a:r>
              <a:rPr lang="ru-RU" sz="2400" u="sng" dirty="0" smtClean="0"/>
              <a:t>обычный человек</a:t>
            </a:r>
            <a:r>
              <a:rPr lang="ru-RU" sz="2400" dirty="0" smtClean="0"/>
              <a:t>. Для него вероятность стать президентом - НЕРЕАЛЬНАЯ. 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4214810" y="6143644"/>
            <a:ext cx="542350" cy="428604"/>
          </a:xfrm>
          <a:prstGeom prst="actionButtonReturn">
            <a:avLst/>
          </a:prstGeom>
          <a:solidFill>
            <a:schemeClr val="tx2"/>
          </a:solidFill>
          <a:ln>
            <a:solidFill>
              <a:schemeClr val="accent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299</TotalTime>
  <Words>619</Words>
  <Application>Microsoft Office PowerPoint</Application>
  <PresentationFormat>Экран (4:3)</PresentationFormat>
  <Paragraphs>106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    Conditionals</vt:lpstr>
      <vt:lpstr>Как только вы начали предложение со слова IF, вы должны проделать две мыслительные операции:</vt:lpstr>
      <vt:lpstr>Слайд 3</vt:lpstr>
      <vt:lpstr>Типы условных предложений</vt:lpstr>
      <vt:lpstr>Zero conditional</vt:lpstr>
      <vt:lpstr>First conditional</vt:lpstr>
      <vt:lpstr>Second conditional</vt:lpstr>
      <vt:lpstr>СУММИРУЕМ:</vt:lpstr>
      <vt:lpstr>Сравним:</vt:lpstr>
      <vt:lpstr>Third conditional</vt:lpstr>
      <vt:lpstr>Слайд 11</vt:lpstr>
      <vt:lpstr>Wishes  </vt:lpstr>
    </vt:vector>
  </TitlesOfParts>
  <Company>123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Conditionals</dc:title>
  <dc:creator>Ратмир</dc:creator>
  <cp:lastModifiedBy>home</cp:lastModifiedBy>
  <cp:revision>52</cp:revision>
  <dcterms:created xsi:type="dcterms:W3CDTF">2010-04-18T16:30:07Z</dcterms:created>
  <dcterms:modified xsi:type="dcterms:W3CDTF">2011-11-09T19:41:55Z</dcterms:modified>
</cp:coreProperties>
</file>